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80" r:id="rId3"/>
    <p:sldId id="281" r:id="rId4"/>
    <p:sldId id="282" r:id="rId5"/>
    <p:sldId id="283" r:id="rId6"/>
    <p:sldId id="284" r:id="rId7"/>
    <p:sldId id="257" r:id="rId8"/>
    <p:sldId id="259" r:id="rId9"/>
    <p:sldId id="258" r:id="rId10"/>
    <p:sldId id="260" r:id="rId11"/>
    <p:sldId id="261" r:id="rId12"/>
    <p:sldId id="285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86" r:id="rId21"/>
    <p:sldId id="269" r:id="rId22"/>
    <p:sldId id="270" r:id="rId23"/>
    <p:sldId id="287" r:id="rId24"/>
    <p:sldId id="288" r:id="rId25"/>
    <p:sldId id="289" r:id="rId26"/>
    <p:sldId id="290" r:id="rId27"/>
    <p:sldId id="271" r:id="rId28"/>
    <p:sldId id="272" r:id="rId29"/>
    <p:sldId id="273" r:id="rId30"/>
    <p:sldId id="274" r:id="rId31"/>
    <p:sldId id="291" r:id="rId32"/>
    <p:sldId id="292" r:id="rId33"/>
    <p:sldId id="276" r:id="rId34"/>
    <p:sldId id="293" r:id="rId35"/>
    <p:sldId id="294" r:id="rId36"/>
    <p:sldId id="277" r:id="rId37"/>
    <p:sldId id="278" r:id="rId38"/>
    <p:sldId id="279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59322-97D5-408E-9D64-EDCDC91E6C0C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CC3C5-A040-4FC2-967B-ED45CB646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1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At any moment, any living this has a certain ration of carbon 12 to carbon 14 atoms that stays constant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Amount</a:t>
            </a:r>
            <a:r>
              <a:rPr lang="en-US" baseline="0" dirty="0"/>
              <a:t> of carbon 12 remains constant in something as it breaks down, but carbon 14 decreases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CC3C5-A040-4FC2-967B-ED45CB6461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49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A43DE6-D0A1-40D3-AAA9-4D281A501E81}" type="datetimeFigureOut">
              <a:rPr lang="en-US" smtClean="0"/>
              <a:pPr/>
              <a:t>9/3/2018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495C095-F459-4234-806F-7EA533377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Environmental Systems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2" y="82919"/>
            <a:ext cx="3817384" cy="372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"/>
            <a:ext cx="450246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BS_4e_Figure_02_01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4495800" cy="217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SBS_4e_Figure_02_02_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6" y="3886200"/>
            <a:ext cx="382217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Radioactivity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Unstable isotopes are radioactive (nuclei break down)</a:t>
            </a:r>
          </a:p>
          <a:p>
            <a:r>
              <a:rPr lang="en-US" dirty="0"/>
              <a:t>When atoms lose material from nucleus, it is called </a:t>
            </a:r>
            <a:r>
              <a:rPr lang="en-US" dirty="0">
                <a:solidFill>
                  <a:srgbClr val="FFFF00"/>
                </a:solidFill>
              </a:rPr>
              <a:t>radioactive decay</a:t>
            </a:r>
          </a:p>
          <a:p>
            <a:r>
              <a:rPr lang="en-US" dirty="0"/>
              <a:t>Becomes a new atom of a new element (original called parent, new one called daughter)</a:t>
            </a:r>
          </a:p>
          <a:p>
            <a:r>
              <a:rPr lang="en-US" dirty="0"/>
              <a:t>Energy is released during decay (nuclear energy)</a:t>
            </a:r>
          </a:p>
          <a:p>
            <a:r>
              <a:rPr lang="en-US" dirty="0"/>
              <a:t>Measure in </a:t>
            </a:r>
            <a:r>
              <a:rPr lang="en-US" dirty="0">
                <a:solidFill>
                  <a:srgbClr val="FFFF00"/>
                </a:solidFill>
              </a:rPr>
              <a:t>half-life</a:t>
            </a:r>
            <a:r>
              <a:rPr lang="en-US" dirty="0"/>
              <a:t>, the amount of time it takes for half of the parent atom to decay</a:t>
            </a:r>
          </a:p>
          <a:p>
            <a:pPr lvl="1"/>
            <a:r>
              <a:rPr lang="en-US" dirty="0"/>
              <a:t>Can tell us how long something may be dangerous for (tells us how long to store nuclear waste)</a:t>
            </a:r>
          </a:p>
          <a:p>
            <a:r>
              <a:rPr lang="en-US" dirty="0"/>
              <a:t>Use carbon dating (by looking at ratio of remaining carbon) to calculate age of dead organisms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2969" y="178594"/>
            <a:ext cx="7322344" cy="839391"/>
          </a:xfrm>
        </p:spPr>
        <p:txBody>
          <a:bodyPr anchor="b"/>
          <a:lstStyle/>
          <a:p>
            <a:pPr eaLnBrk="1" hangingPunct="1"/>
            <a: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Radioactivity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109" y="1500188"/>
            <a:ext cx="7358063" cy="4420195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Radioactive decay- the spontaneous release of material from the nucleus of an unstable isotope.  </a:t>
            </a:r>
          </a:p>
          <a:p>
            <a:pPr marL="1250112" lvl="2" indent="-401822">
              <a:spcBef>
                <a:spcPts val="1152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Radioactive decay changes the radioactive element into a different element.  i.e. Uranium-235 decays to form Thorium-231.</a:t>
            </a:r>
          </a:p>
          <a:p>
            <a:pPr marL="1250112" lvl="2" indent="-401822">
              <a:spcBef>
                <a:spcPts val="1152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Uranium is called the parent and thorium the daughter.</a:t>
            </a:r>
          </a:p>
        </p:txBody>
      </p:sp>
    </p:spTree>
    <p:extLst>
      <p:ext uri="{BB962C8B-B14F-4D97-AF65-F5344CB8AC3E}">
        <p14:creationId xmlns:p14="http://schemas.microsoft.com/office/powerpoint/2010/main" val="98958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21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0239" y="0"/>
            <a:ext cx="382376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Chemical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/>
              <a:t>Three types of chemical bonds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Covalent bonds </a:t>
            </a:r>
            <a:r>
              <a:rPr lang="en-US" dirty="0"/>
              <a:t>- when two atoms share one or more pairs of electrons (water) (only nonmetals) (liquids or gases) (weak)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Ionic bonds </a:t>
            </a:r>
            <a:r>
              <a:rPr lang="en-US" dirty="0"/>
              <a:t>- when electrons are transferred from one atom to another.  Contain a metal, solids, strong</a:t>
            </a:r>
          </a:p>
          <a:p>
            <a:pPr marL="651510" indent="-514350">
              <a:buFont typeface="+mj-lt"/>
              <a:buAutoNum type="arabicPeriod"/>
              <a:defRPr/>
            </a:pPr>
            <a:r>
              <a:rPr lang="en-US" dirty="0">
                <a:solidFill>
                  <a:srgbClr val="FFFF00"/>
                </a:solidFill>
              </a:rPr>
              <a:t>Hydrogen bond </a:t>
            </a:r>
            <a:r>
              <a:rPr lang="en-US" dirty="0"/>
              <a:t>- the positive and negative sides of a molecule attract each other (polar).  (Water) (weak bond)</a:t>
            </a:r>
          </a:p>
          <a:p>
            <a:pPr marL="65151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95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0"/>
            <a:ext cx="76295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3025" y="1"/>
            <a:ext cx="377986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/>
              <a:t>Water has unique properties critical for life</a:t>
            </a:r>
          </a:p>
          <a:p>
            <a:r>
              <a:rPr lang="en-US" dirty="0"/>
              <a:t>Hydrogen bonding allows water molecules to stick to one another (</a:t>
            </a:r>
            <a:r>
              <a:rPr lang="en-US" dirty="0">
                <a:solidFill>
                  <a:srgbClr val="FFFF00"/>
                </a:solidFill>
              </a:rPr>
              <a:t>cohesion</a:t>
            </a:r>
            <a:r>
              <a:rPr lang="en-US" dirty="0"/>
              <a:t>) and to other substances (</a:t>
            </a:r>
            <a:r>
              <a:rPr lang="en-US" dirty="0">
                <a:solidFill>
                  <a:srgbClr val="FFFF00"/>
                </a:solidFill>
              </a:rPr>
              <a:t>adhesion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FF00"/>
                </a:solidFill>
              </a:rPr>
              <a:t>Surface tension </a:t>
            </a:r>
            <a:r>
              <a:rPr lang="en-US" dirty="0"/>
              <a:t>is a “skin” on the water’s surface caused by cohesion</a:t>
            </a:r>
          </a:p>
          <a:p>
            <a:r>
              <a:rPr lang="en-US" dirty="0">
                <a:solidFill>
                  <a:srgbClr val="FFFF00"/>
                </a:solidFill>
              </a:rPr>
              <a:t>Capillary action </a:t>
            </a:r>
            <a:r>
              <a:rPr lang="en-US" dirty="0"/>
              <a:t>allows water to climb up small tubes</a:t>
            </a:r>
          </a:p>
          <a:p>
            <a:r>
              <a:rPr lang="en-US" dirty="0"/>
              <a:t>Occurs in all three states on earth</a:t>
            </a:r>
          </a:p>
          <a:p>
            <a:r>
              <a:rPr lang="en-US" dirty="0"/>
              <a:t>Stores heat</a:t>
            </a:r>
          </a:p>
          <a:p>
            <a:r>
              <a:rPr lang="en-US" dirty="0"/>
              <a:t>Expands when solid (only substance)</a:t>
            </a:r>
          </a:p>
          <a:p>
            <a:r>
              <a:rPr lang="en-US" dirty="0"/>
              <a:t>Dissolves many substances due to polarity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352800" cy="360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0"/>
            <a:ext cx="4038600" cy="34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57650"/>
            <a:ext cx="20955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084320"/>
            <a:ext cx="3962400" cy="27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810000"/>
            <a:ext cx="171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Acids, Bases, and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FF00"/>
                </a:solidFill>
              </a:rPr>
              <a:t>acid</a:t>
            </a:r>
            <a:r>
              <a:rPr lang="en-US" dirty="0"/>
              <a:t> is a substance that contributes hydrogen ions (H+) to a substance</a:t>
            </a:r>
          </a:p>
          <a:p>
            <a:r>
              <a:rPr lang="en-US" dirty="0"/>
              <a:t>A </a:t>
            </a:r>
            <a:r>
              <a:rPr lang="en-US" dirty="0">
                <a:solidFill>
                  <a:srgbClr val="FFFF00"/>
                </a:solidFill>
              </a:rPr>
              <a:t>base</a:t>
            </a:r>
            <a:r>
              <a:rPr lang="en-US" dirty="0"/>
              <a:t> is a substance that contributes a hydroxide (OH-) ion to a substance</a:t>
            </a:r>
          </a:p>
          <a:p>
            <a:r>
              <a:rPr lang="en-US" dirty="0">
                <a:solidFill>
                  <a:srgbClr val="FFFF00"/>
                </a:solidFill>
              </a:rPr>
              <a:t>pH scale </a:t>
            </a:r>
            <a:r>
              <a:rPr lang="en-US" dirty="0"/>
              <a:t>(power of hydrogen) measures acidity</a:t>
            </a:r>
          </a:p>
          <a:p>
            <a:r>
              <a:rPr lang="en-US" dirty="0"/>
              <a:t> Each number on the scale is a multiple of </a:t>
            </a:r>
            <a:r>
              <a:rPr lang="en-US"/>
              <a:t>10 </a:t>
            </a:r>
            <a:endParaRPr lang="en-US" dirty="0"/>
          </a:p>
        </p:txBody>
      </p:sp>
      <p:pic>
        <p:nvPicPr>
          <p:cNvPr id="4" name="Picture 3" descr="Aquous Solu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944726"/>
            <a:ext cx="7467600" cy="26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4000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822406" cy="604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0"/>
          <p:cNvSpPr txBox="1">
            <a:spLocks/>
          </p:cNvSpPr>
          <p:nvPr/>
        </p:nvSpPr>
        <p:spPr bwMode="auto">
          <a:xfrm>
            <a:off x="0" y="5615658"/>
            <a:ext cx="9144000" cy="128272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200"/>
              </a:spcBef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1pPr>
            <a:lvl2pPr marL="742950" indent="-285750">
              <a:spcBef>
                <a:spcPts val="4200"/>
              </a:spcBef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2pPr>
            <a:lvl3pPr marL="1143000" indent="-228600">
              <a:spcBef>
                <a:spcPts val="4200"/>
              </a:spcBef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3pPr>
            <a:lvl4pPr marL="1600200" indent="-228600">
              <a:spcBef>
                <a:spcPts val="4200"/>
              </a:spcBef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4pPr>
            <a:lvl5pPr marL="2057400" indent="-228600">
              <a:spcBef>
                <a:spcPts val="4200"/>
              </a:spcBef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5pPr>
            <a:lvl6pPr marL="25146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6pPr>
            <a:lvl7pPr marL="29718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7pPr>
            <a:lvl8pPr marL="34290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8pPr>
            <a:lvl9pPr marL="3886200" indent="-228600" eaLnBrk="0" fontAlgn="base" hangingPunct="0">
              <a:spcBef>
                <a:spcPts val="4200"/>
              </a:spcBef>
              <a:spcAft>
                <a:spcPct val="0"/>
              </a:spcAft>
              <a:buSzPct val="100000"/>
              <a:buFont typeface="Lucida Grande" charset="0"/>
              <a:buChar char="•"/>
              <a:defRPr sz="3800">
                <a:solidFill>
                  <a:schemeClr val="tx1"/>
                </a:solidFill>
                <a:latin typeface="Lucida Grande" charset="0"/>
                <a:sym typeface="Lucida Grande" charset="0"/>
              </a:defRPr>
            </a:lvl9pPr>
          </a:lstStyle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094">
                <a:solidFill>
                  <a:schemeClr val="bg1"/>
                </a:solidFill>
                <a:latin typeface="Book Antiqua" panose="02040602050305030304" pitchFamily="18" charset="0"/>
              </a:rPr>
              <a:t>Chapter 2</a:t>
            </a:r>
          </a:p>
          <a:p>
            <a:pPr algn="ctr" eaLnBrk="1" hangingPunct="1">
              <a:spcBef>
                <a:spcPct val="50000"/>
              </a:spcBef>
              <a:buSzTx/>
              <a:buFontTx/>
              <a:buNone/>
            </a:pPr>
            <a:r>
              <a:rPr lang="en-US" altLang="en-US" sz="3094">
                <a:solidFill>
                  <a:schemeClr val="bg1"/>
                </a:solidFill>
                <a:latin typeface="Book Antiqua" panose="02040602050305030304" pitchFamily="18" charset="0"/>
              </a:rPr>
              <a:t>Environmental Systems</a:t>
            </a:r>
          </a:p>
        </p:txBody>
      </p:sp>
    </p:spTree>
    <p:extLst>
      <p:ext uri="{BB962C8B-B14F-4D97-AF65-F5344CB8AC3E}">
        <p14:creationId xmlns:p14="http://schemas.microsoft.com/office/powerpoint/2010/main" val="88998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0"/>
            <a:ext cx="7233047" cy="1339453"/>
          </a:xfrm>
        </p:spPr>
        <p:txBody>
          <a:bodyPr anchor="b"/>
          <a:lstStyle/>
          <a:p>
            <a:pPr eaLnBrk="1" hangingPunct="1"/>
            <a: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Chemical reactions and the conservation of matter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953" y="1982391"/>
            <a:ext cx="7724180" cy="3178969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Chemical reaction- occurs when atoms separate from the molecules they are a part of or recombine with other molecules.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Law of conservation of matter-  matter cannot be created or destroyed; it can only change form.</a:t>
            </a:r>
          </a:p>
        </p:txBody>
      </p:sp>
    </p:spTree>
    <p:extLst>
      <p:ext uri="{BB962C8B-B14F-4D97-AF65-F5344CB8AC3E}">
        <p14:creationId xmlns:p14="http://schemas.microsoft.com/office/powerpoint/2010/main" val="3609078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Organic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dirty="0"/>
              <a:t>Organic compounds contain C-C or C-H bond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Carbohydrates</a:t>
            </a:r>
            <a:r>
              <a:rPr lang="en-US" dirty="0"/>
              <a:t> – organic compounds composed of C, H, O; provide energy to cells; simple are sugars; complex are starches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Proteins</a:t>
            </a:r>
            <a:r>
              <a:rPr lang="en-US" dirty="0"/>
              <a:t> -  Organic compounds composed of C, H, O, N; made of amino acids; building structures; defense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Lipids</a:t>
            </a:r>
            <a:r>
              <a:rPr lang="en-US" dirty="0"/>
              <a:t> – Organic compounds that do not dissolve in water (fats, waxes, steroids).  Structural components, insulation, long term energy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Nucleic acids </a:t>
            </a:r>
            <a:r>
              <a:rPr lang="en-US" dirty="0"/>
              <a:t>– Organic compounds in all living things that store info (DNA, RNA)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183" y="1"/>
            <a:ext cx="54286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7953" y="178594"/>
            <a:ext cx="7500938" cy="785813"/>
          </a:xfrm>
        </p:spPr>
        <p:txBody>
          <a:bodyPr anchor="b"/>
          <a:lstStyle/>
          <a:p>
            <a:pPr eaLnBrk="1" hangingPunct="1"/>
            <a: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Biological molecules and cells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953" y="1875234"/>
            <a:ext cx="7608094" cy="4286250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Cells- the smallest structural and functional component of organisms.    </a:t>
            </a:r>
          </a:p>
          <a:p>
            <a:pPr marL="1562640" lvl="3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single cells- Ex.  bacteria and some algae</a:t>
            </a:r>
          </a:p>
          <a:p>
            <a:pPr marL="1562640" lvl="3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multicellular- Ex.  bring shrimp</a:t>
            </a:r>
          </a:p>
        </p:txBody>
      </p:sp>
    </p:spTree>
    <p:extLst>
      <p:ext uri="{BB962C8B-B14F-4D97-AF65-F5344CB8AC3E}">
        <p14:creationId xmlns:p14="http://schemas.microsoft.com/office/powerpoint/2010/main" val="45096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047"/>
            <a:ext cx="3908971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2839641"/>
            <a:ext cx="5214938" cy="36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1531" y="482203"/>
            <a:ext cx="7608094" cy="3393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0" bIns="32147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hangingPunct="1"/>
            <a: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Energy is a fundamental component of environmental systems</a:t>
            </a:r>
            <a:b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</a:br>
            <a:endParaRPr lang="en-US" altLang="en-US" sz="3375">
              <a:solidFill>
                <a:schemeClr val="bg1"/>
              </a:solidFill>
              <a:latin typeface="Book Antiqua" panose="02040602050305030304" pitchFamily="18" charset="0"/>
              <a:sym typeface="Copperplat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42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156" y="0"/>
            <a:ext cx="6911578" cy="964406"/>
          </a:xfrm>
        </p:spPr>
        <p:txBody>
          <a:bodyPr anchor="b"/>
          <a:lstStyle/>
          <a:p>
            <a:pPr eaLnBrk="1" hangingPunct="1"/>
            <a: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Forms of Energy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0156" y="1393031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Energy- the ability to do work.</a:t>
            </a:r>
          </a:p>
          <a:p>
            <a:pPr marL="625056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Power- the rate at which work is done.</a:t>
            </a:r>
          </a:p>
          <a:p>
            <a:pPr marL="1250112" lvl="2" indent="-401822">
              <a:spcBef>
                <a:spcPts val="1266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energy = power X time</a:t>
            </a:r>
          </a:p>
        </p:txBody>
      </p:sp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2" y="3321844"/>
            <a:ext cx="7045523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976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Energy</a:t>
            </a:r>
            <a:r>
              <a:rPr lang="en-US" dirty="0"/>
              <a:t> is the ability to do work, or transfer heat – units: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Joule</a:t>
            </a:r>
            <a:r>
              <a:rPr lang="en-US" dirty="0"/>
              <a:t> (J) (amount of energy used when one watt light bulb is turned on for one second)</a:t>
            </a:r>
          </a:p>
          <a:p>
            <a:pPr lvl="1"/>
            <a:r>
              <a:rPr lang="en-US" dirty="0"/>
              <a:t>calorie (cal) – amount of energy it takes to heat 1g of water 1</a:t>
            </a:r>
            <a:r>
              <a:rPr lang="en-US" dirty="0">
                <a:latin typeface="Calibri"/>
              </a:rPr>
              <a:t>⁰C.  BTU is English version (1lb of water </a:t>
            </a:r>
            <a:r>
              <a:rPr lang="en-US" dirty="0"/>
              <a:t>1</a:t>
            </a:r>
            <a:r>
              <a:rPr lang="en-US" dirty="0">
                <a:latin typeface="Calibri"/>
              </a:rPr>
              <a:t>⁰F)</a:t>
            </a:r>
          </a:p>
          <a:p>
            <a:pPr lvl="1"/>
            <a:r>
              <a:rPr lang="en-US" dirty="0"/>
              <a:t>Calorie (kcal) – 1,000 calories (food calories)</a:t>
            </a:r>
          </a:p>
          <a:p>
            <a:r>
              <a:rPr lang="en-US" dirty="0">
                <a:solidFill>
                  <a:srgbClr val="FFFF00"/>
                </a:solidFill>
              </a:rPr>
              <a:t>Potential energy </a:t>
            </a:r>
            <a:r>
              <a:rPr lang="en-US" dirty="0"/>
              <a:t>is energy that is stored, but not yet released (chemical, elastic/spring, nuclear, gravity)</a:t>
            </a:r>
          </a:p>
          <a:p>
            <a:r>
              <a:rPr lang="en-US" dirty="0">
                <a:solidFill>
                  <a:srgbClr val="FFFF00"/>
                </a:solidFill>
              </a:rPr>
              <a:t>Kinetic energy </a:t>
            </a:r>
            <a:r>
              <a:rPr lang="en-US" dirty="0"/>
              <a:t>is the energy of motion (motion, radiant, thermal, sound)</a:t>
            </a:r>
          </a:p>
          <a:p>
            <a:r>
              <a:rPr lang="en-US" dirty="0">
                <a:solidFill>
                  <a:srgbClr val="FFFF00"/>
                </a:solidFill>
              </a:rPr>
              <a:t>Temperature</a:t>
            </a:r>
            <a:r>
              <a:rPr lang="en-US" dirty="0"/>
              <a:t> is the measure of the average kinetic energy of a substance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" y="1600201"/>
            <a:ext cx="9182100" cy="3770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Laws of Thermodynamics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First law </a:t>
            </a:r>
            <a:r>
              <a:rPr lang="en-US" dirty="0"/>
              <a:t>- Energy cannot be created nor destroyed</a:t>
            </a:r>
          </a:p>
          <a:p>
            <a:pPr lvl="1"/>
            <a:r>
              <a:rPr lang="en-US" dirty="0"/>
              <a:t>It can change form, but can’t come from nowhere </a:t>
            </a:r>
          </a:p>
          <a:p>
            <a:r>
              <a:rPr lang="en-US" dirty="0">
                <a:solidFill>
                  <a:srgbClr val="FFFF00"/>
                </a:solidFill>
              </a:rPr>
              <a:t>Second law </a:t>
            </a:r>
            <a:r>
              <a:rPr lang="en-US" dirty="0"/>
              <a:t>– when energy is transformed, the quantity of energy remains the same, but its ability to do work diminishes </a:t>
            </a:r>
          </a:p>
          <a:p>
            <a:pPr lvl="1"/>
            <a:r>
              <a:rPr lang="en-US" dirty="0"/>
              <a:t>Energy efficiency – nothing is 100%</a:t>
            </a:r>
          </a:p>
          <a:p>
            <a:pPr lvl="1"/>
            <a:r>
              <a:rPr lang="en-US" dirty="0"/>
              <a:t>Without the addition of energy, systems move towards randomness (</a:t>
            </a:r>
            <a:r>
              <a:rPr lang="en-US" dirty="0">
                <a:solidFill>
                  <a:srgbClr val="FFFF00"/>
                </a:solidFill>
              </a:rPr>
              <a:t>entropy</a:t>
            </a:r>
            <a:r>
              <a:rPr lang="en-US" dirty="0"/>
              <a:t>) 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4534467"/>
            <a:ext cx="5003800" cy="2323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Mono Lake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From a Unique Ecosystem to a Collapsed Ecosystem and back again.</a:t>
            </a:r>
          </a:p>
        </p:txBody>
      </p:sp>
    </p:spTree>
    <p:extLst>
      <p:ext uri="{BB962C8B-B14F-4D97-AF65-F5344CB8AC3E}">
        <p14:creationId xmlns:p14="http://schemas.microsoft.com/office/powerpoint/2010/main" val="3285895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601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f5t25.files.wordpress.com/2010/09/f13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896" y="2514600"/>
            <a:ext cx="4441104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422" y="214313"/>
            <a:ext cx="6956227" cy="857250"/>
          </a:xfrm>
        </p:spPr>
        <p:txBody>
          <a:bodyPr anchor="b"/>
          <a:lstStyle/>
          <a:p>
            <a:pPr eaLnBrk="1" hangingPunct="1"/>
            <a: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Second law of thermodynamics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1531" y="1768078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 dirty="0">
                <a:latin typeface="Book Antiqua" panose="02040602050305030304" pitchFamily="18" charset="0"/>
                <a:sym typeface="Palatino" charset="0"/>
              </a:rPr>
              <a:t>Energy Efficiency- the ratio of the amount of work that is done to the total amount of energy that is introduced into the system.</a:t>
            </a:r>
          </a:p>
        </p:txBody>
      </p:sp>
    </p:spTree>
    <p:extLst>
      <p:ext uri="{BB962C8B-B14F-4D97-AF65-F5344CB8AC3E}">
        <p14:creationId xmlns:p14="http://schemas.microsoft.com/office/powerpoint/2010/main" val="3917840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578" y="214312"/>
            <a:ext cx="7009805" cy="750094"/>
          </a:xfrm>
        </p:spPr>
        <p:txBody>
          <a:bodyPr anchor="b"/>
          <a:lstStyle/>
          <a:p>
            <a:pPr eaLnBrk="1" hangingPunct="1"/>
            <a: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Second law of thermodynamics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7" y="1660922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Energy quality- the ease with which an energy source can be used for work.</a:t>
            </a:r>
          </a:p>
          <a:p>
            <a:pPr marL="625056" indent="-401822">
              <a:spcBef>
                <a:spcPts val="1152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Entropy- all systems move toward randomness rather than toward order.  </a:t>
            </a:r>
          </a:p>
          <a:p>
            <a:pPr marL="1250112" lvl="2" indent="-401822">
              <a:spcBef>
                <a:spcPts val="1152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This randomness is always increasing in a system, unless new energy from the outside of the system is added to create order.  </a:t>
            </a:r>
          </a:p>
        </p:txBody>
      </p:sp>
    </p:spTree>
    <p:extLst>
      <p:ext uri="{BB962C8B-B14F-4D97-AF65-F5344CB8AC3E}">
        <p14:creationId xmlns:p14="http://schemas.microsoft.com/office/powerpoint/2010/main" val="417778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7764" y="0"/>
            <a:ext cx="6647036" cy="691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75109" y="589359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 Open system- exchanges of matter or energy occur across system boundaries.  </a:t>
            </a:r>
          </a:p>
          <a:p>
            <a:pPr marL="625056" indent="-401822">
              <a:spcBef>
                <a:spcPts val="3375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Closed system- matter and energy exchanges across system boundaries do not occur.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09" y="3375422"/>
            <a:ext cx="7554516" cy="323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56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14312"/>
            <a:ext cx="6849070" cy="696516"/>
          </a:xfrm>
        </p:spPr>
        <p:txBody>
          <a:bodyPr anchor="b"/>
          <a:lstStyle/>
          <a:p>
            <a:pPr eaLnBrk="1" hangingPunct="1"/>
            <a: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steady states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5109" y="1393031"/>
            <a:ext cx="7322344" cy="4071938"/>
          </a:xfrm>
        </p:spPr>
        <p:txBody>
          <a:bodyPr anchor="t"/>
          <a:lstStyle/>
          <a:p>
            <a:pPr marL="625056" indent="-401822">
              <a:spcBef>
                <a:spcPct val="0"/>
              </a:spcBef>
              <a:buClr>
                <a:srgbClr val="404040"/>
              </a:buClr>
              <a:buFont typeface="Palatino" charset="0"/>
              <a:buChar char="•"/>
            </a:pPr>
            <a:r>
              <a:rPr lang="en-US" altLang="en-US" sz="2812">
                <a:latin typeface="Book Antiqua" panose="02040602050305030304" pitchFamily="18" charset="0"/>
                <a:sym typeface="Palatino" charset="0"/>
              </a:rPr>
              <a:t>Steady state-  in a system, when input equals output it is said to be in a steady state.  </a:t>
            </a:r>
          </a:p>
        </p:txBody>
      </p:sp>
      <p:pic>
        <p:nvPicPr>
          <p:cNvPr id="5120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72" y="2893219"/>
            <a:ext cx="246124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432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Systems show several defining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dirty="0">
                <a:solidFill>
                  <a:srgbClr val="FFFF00"/>
                </a:solidFill>
              </a:rPr>
              <a:t>System</a:t>
            </a:r>
            <a:r>
              <a:rPr lang="en-US" dirty="0"/>
              <a:t> = a network of relationships among parts, elements, or components  (open </a:t>
            </a:r>
            <a:r>
              <a:rPr lang="en-US" dirty="0" err="1"/>
              <a:t>vs</a:t>
            </a:r>
            <a:r>
              <a:rPr lang="en-US"/>
              <a:t> closed)</a:t>
            </a:r>
            <a:endParaRPr lang="en-US" dirty="0"/>
          </a:p>
          <a:p>
            <a:pPr lvl="1">
              <a:spcBef>
                <a:spcPts val="600"/>
              </a:spcBef>
              <a:buFont typeface="Times" pitchFamily="18" charset="0"/>
              <a:buChar char="-"/>
              <a:defRPr/>
            </a:pPr>
            <a:r>
              <a:rPr lang="en-US" dirty="0"/>
              <a:t>They interact with and influence one another </a:t>
            </a:r>
          </a:p>
          <a:p>
            <a:pPr lvl="1">
              <a:spcBef>
                <a:spcPts val="600"/>
              </a:spcBef>
              <a:buFont typeface="Times" pitchFamily="18" charset="0"/>
              <a:buChar char="-"/>
              <a:defRPr/>
            </a:pPr>
            <a:r>
              <a:rPr lang="en-US" dirty="0"/>
              <a:t>They exchange energy, matter, or information </a:t>
            </a:r>
          </a:p>
          <a:p>
            <a:pPr>
              <a:spcBef>
                <a:spcPts val="600"/>
              </a:spcBef>
              <a:buFont typeface="Times New Roman" pitchFamily="18" charset="0"/>
              <a:buChar char="•"/>
              <a:defRPr/>
            </a:pPr>
            <a:r>
              <a:rPr lang="en-US" dirty="0"/>
              <a:t>Systems receive inputs of energy, matter, or information</a:t>
            </a:r>
          </a:p>
          <a:p>
            <a:pPr lvl="1">
              <a:spcBef>
                <a:spcPts val="600"/>
              </a:spcBef>
              <a:buFont typeface="Times" pitchFamily="18" charset="0"/>
              <a:buChar char="-"/>
              <a:defRPr/>
            </a:pPr>
            <a:r>
              <a:rPr lang="en-US" dirty="0"/>
              <a:t>They process these inputs and produce outputs</a:t>
            </a:r>
          </a:p>
          <a:p>
            <a:pPr marL="342900" lvl="1" indent="-342900">
              <a:spcBef>
                <a:spcPts val="600"/>
              </a:spcBef>
              <a:buClr>
                <a:srgbClr val="006600"/>
              </a:buClr>
              <a:buFont typeface="Times New Roman" pitchFamily="18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</a:rPr>
              <a:t>Feedback loop </a:t>
            </a:r>
            <a:r>
              <a:rPr lang="en-US" sz="2800" dirty="0"/>
              <a:t>= a circular process in which a system’s output serves as input to that same system</a:t>
            </a:r>
          </a:p>
          <a:p>
            <a:pPr marL="742950" lvl="2" indent="-342900">
              <a:spcBef>
                <a:spcPts val="600"/>
              </a:spcBef>
              <a:buClr>
                <a:srgbClr val="006600"/>
              </a:buClr>
              <a:buFont typeface="Times New Roman" pitchFamily="18" charset="0"/>
              <a:buChar char="•"/>
              <a:defRPr/>
            </a:pPr>
            <a:r>
              <a:rPr lang="en-US" dirty="0"/>
              <a:t>Negative and positive feedback loops do </a:t>
            </a:r>
            <a:r>
              <a:rPr lang="en-US" i="1" dirty="0"/>
              <a:t>not</a:t>
            </a:r>
            <a:r>
              <a:rPr lang="en-US" dirty="0"/>
              <a:t> mean bad and good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Negative feedback loop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105400" cy="5867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600" dirty="0">
                <a:solidFill>
                  <a:srgbClr val="FFFF00"/>
                </a:solidFill>
              </a:rPr>
              <a:t>Negative feedback loop </a:t>
            </a:r>
            <a:r>
              <a:rPr lang="en-US" sz="2600" dirty="0"/>
              <a:t>= output from a system moving in one direction acts as input 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That moves the system in the other direction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Input and output neutralize one another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Stabilizes the system</a:t>
            </a:r>
          </a:p>
          <a:p>
            <a:pPr lvl="1">
              <a:spcBef>
                <a:spcPts val="1200"/>
              </a:spcBef>
            </a:pPr>
            <a:r>
              <a:rPr lang="en-US" sz="2600" dirty="0"/>
              <a:t>Example: predator – prey interactions</a:t>
            </a:r>
          </a:p>
          <a:p>
            <a:pPr>
              <a:spcBef>
                <a:spcPts val="1200"/>
              </a:spcBef>
            </a:pPr>
            <a:r>
              <a:rPr lang="en-US" sz="2600" dirty="0"/>
              <a:t>Most systems in nature</a:t>
            </a:r>
          </a:p>
        </p:txBody>
      </p:sp>
      <p:pic>
        <p:nvPicPr>
          <p:cNvPr id="4" name="Picture 6" descr="SBS_4e_Figure_05_02a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08203"/>
            <a:ext cx="4191000" cy="24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ure_02_2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838200"/>
            <a:ext cx="3192047" cy="355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Positive feedback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114800"/>
          </a:xfrm>
        </p:spPr>
        <p:txBody>
          <a:bodyPr/>
          <a:lstStyle/>
          <a:p>
            <a:r>
              <a:rPr lang="en-US" sz="2600" dirty="0">
                <a:solidFill>
                  <a:srgbClr val="FFFF00"/>
                </a:solidFill>
              </a:rPr>
              <a:t>Positive feedback loop </a:t>
            </a:r>
            <a:r>
              <a:rPr lang="en-US" sz="2600" dirty="0"/>
              <a:t>= instead of stabilizing a system, it drives it further toward one extreme or another</a:t>
            </a:r>
          </a:p>
          <a:p>
            <a:pPr lvl="1"/>
            <a:r>
              <a:rPr lang="en-US" sz="2600" dirty="0"/>
              <a:t>Exponential growth in human population, erosion, melting sea ice</a:t>
            </a:r>
          </a:p>
          <a:p>
            <a:r>
              <a:rPr lang="en-US" sz="2600" dirty="0"/>
              <a:t>Rare in nature</a:t>
            </a:r>
          </a:p>
          <a:p>
            <a:pPr lvl="1"/>
            <a:r>
              <a:rPr lang="en-US" sz="2600" dirty="0"/>
              <a:t>But is common in natural systems altered by humans</a:t>
            </a:r>
          </a:p>
        </p:txBody>
      </p:sp>
      <p:pic>
        <p:nvPicPr>
          <p:cNvPr id="4" name="Picture 6" descr="SBS_4e_Figure_05_02b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3979239"/>
            <a:ext cx="6477000" cy="265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igure_02_2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953235"/>
            <a:ext cx="2388836" cy="267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Florida Everglades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969" y="1417638"/>
            <a:ext cx="7336631" cy="386873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  <a:defRPr/>
            </a:pPr>
            <a:endParaRPr lang="en-US" sz="4900" dirty="0"/>
          </a:p>
          <a:p>
            <a:pPr marL="0" indent="0" algn="ctr">
              <a:buNone/>
              <a:defRPr/>
            </a:pPr>
            <a:r>
              <a:rPr lang="en-US" sz="4900" dirty="0"/>
              <a:t>Managing an Environmental System</a:t>
            </a:r>
          </a:p>
          <a:p>
            <a:pPr marL="0" indent="0" algn="ctr">
              <a:buNone/>
              <a:defRPr/>
            </a:pPr>
            <a:endParaRPr lang="en-US" sz="4900" dirty="0"/>
          </a:p>
          <a:p>
            <a:pPr>
              <a:defRPr/>
            </a:pPr>
            <a:r>
              <a:rPr lang="en-US" sz="4900" dirty="0"/>
              <a:t>Rapid human pop. Growth</a:t>
            </a:r>
          </a:p>
          <a:p>
            <a:pPr>
              <a:defRPr/>
            </a:pPr>
            <a:r>
              <a:rPr lang="en-US" sz="4900" dirty="0"/>
              <a:t>Need for fresh water (farming/ municipal)</a:t>
            </a:r>
          </a:p>
          <a:p>
            <a:pPr>
              <a:defRPr/>
            </a:pPr>
            <a:r>
              <a:rPr lang="en-US" sz="4900" dirty="0"/>
              <a:t>Pollution from fertilizer runoff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3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75" y="535781"/>
            <a:ext cx="7661672" cy="3795117"/>
          </a:xfrm>
        </p:spPr>
        <p:txBody>
          <a:bodyPr>
            <a:normAutofit fontScale="70000" lnSpcReduction="20000"/>
          </a:bodyPr>
          <a:lstStyle/>
          <a:p>
            <a:pPr marL="321457" indent="-321457">
              <a:buFont typeface="Arial" panose="020B0604020202020204" pitchFamily="34" charset="0"/>
              <a:buChar char="•"/>
              <a:defRPr/>
            </a:pPr>
            <a:r>
              <a:rPr lang="en-US" dirty="0"/>
              <a:t>Mono Lake- A Terminal Lake (last stop for flow of water)</a:t>
            </a:r>
          </a:p>
          <a:p>
            <a:pPr algn="l">
              <a:defRPr/>
            </a:pPr>
            <a:endParaRPr lang="en-US" dirty="0"/>
          </a:p>
          <a:p>
            <a:pPr marL="321457" indent="-321457">
              <a:buFont typeface="Arial" panose="020B0604020202020204" pitchFamily="34" charset="0"/>
              <a:buChar char="•"/>
              <a:defRPr/>
            </a:pPr>
            <a:r>
              <a:rPr lang="en-US" dirty="0"/>
              <a:t>1941- LA. Cali. Began water diversion project to draw water from rivers and streams feeding Mono Lake</a:t>
            </a:r>
          </a:p>
          <a:p>
            <a:pPr algn="l">
              <a:defRPr/>
            </a:pPr>
            <a:endParaRPr lang="en-US" dirty="0"/>
          </a:p>
          <a:p>
            <a:pPr marL="321457" indent="-321457">
              <a:buFont typeface="Arial" panose="020B0604020202020204" pitchFamily="34" charset="0"/>
              <a:buChar char="•"/>
              <a:defRPr/>
            </a:pPr>
            <a:r>
              <a:rPr lang="en-US" dirty="0"/>
              <a:t>Ecosystem collapse (positive feedback loop)</a:t>
            </a:r>
          </a:p>
          <a:p>
            <a:pPr algn="l">
              <a:defRPr/>
            </a:pPr>
            <a:endParaRPr lang="en-US" dirty="0"/>
          </a:p>
          <a:p>
            <a:pPr marL="321457" indent="-321457">
              <a:buFont typeface="Arial" panose="020B0604020202020204" pitchFamily="34" charset="0"/>
              <a:buChar char="•"/>
              <a:defRPr/>
            </a:pPr>
            <a:r>
              <a:rPr lang="en-US" dirty="0"/>
              <a:t>Because of lobby groups the amount of water diverted was reduced and the ecosystem rebounded</a:t>
            </a:r>
          </a:p>
          <a:p>
            <a:pPr algn="l">
              <a:defRPr/>
            </a:pPr>
            <a:endParaRPr lang="en-US" dirty="0"/>
          </a:p>
          <a:p>
            <a:pPr marL="321457" indent="-321457">
              <a:buFont typeface="Arial" panose="020B0604020202020204" pitchFamily="34" charset="0"/>
              <a:buChar char="•"/>
              <a:defRPr/>
            </a:pPr>
            <a:r>
              <a:rPr lang="en-US" dirty="0"/>
              <a:t>In the end the story is a  great example of a negative feedback look</a:t>
            </a:r>
          </a:p>
        </p:txBody>
      </p:sp>
    </p:spTree>
    <p:extLst>
      <p:ext uri="{BB962C8B-B14F-4D97-AF65-F5344CB8AC3E}">
        <p14:creationId xmlns:p14="http://schemas.microsoft.com/office/powerpoint/2010/main" val="12902224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Everglades Management Plan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Better water storage facilities/ restore natural flow</a:t>
            </a:r>
          </a:p>
          <a:p>
            <a:r>
              <a:rPr lang="en-US" altLang="en-US"/>
              <a:t>Improve waste treatment and ag. Practices</a:t>
            </a:r>
          </a:p>
          <a:p>
            <a:r>
              <a:rPr lang="en-US" altLang="en-US"/>
              <a:t>Future threats- global warming (sea level rise)</a:t>
            </a:r>
          </a:p>
        </p:txBody>
      </p:sp>
    </p:spTree>
    <p:extLst>
      <p:ext uri="{BB962C8B-B14F-4D97-AF65-F5344CB8AC3E}">
        <p14:creationId xmlns:p14="http://schemas.microsoft.com/office/powerpoint/2010/main" val="3339898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964406" y="250031"/>
            <a:ext cx="7572375" cy="98226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375">
                <a:solidFill>
                  <a:schemeClr val="bg1"/>
                </a:solidFill>
                <a:latin typeface="Book Antiqua" panose="02040602050305030304" pitchFamily="18" charset="0"/>
                <a:sym typeface="Copperplate" charset="0"/>
              </a:rPr>
              <a:t>Earth is a single interconnected system</a:t>
            </a:r>
          </a:p>
        </p:txBody>
      </p: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1357312" y="1821656"/>
            <a:ext cx="7179469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1pPr>
            <a:lvl2pPr marL="742950" indent="-28575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2pPr>
            <a:lvl3pPr marL="11430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3pPr>
            <a:lvl4pPr marL="16002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4pPr>
            <a:lvl5pPr marL="2057400" indent="-228600"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latin typeface="Book Antiqua" panose="02040602050305030304" pitchFamily="18" charset="0"/>
                <a:sym typeface="Lucida Grande" charset="0"/>
              </a:defRPr>
            </a:lvl9pPr>
          </a:lstStyle>
          <a:p>
            <a:r>
              <a:rPr lang="en-US" altLang="en-US" sz="3375"/>
              <a:t>Systems within systems- depending on the field of study, some researchers might view systems differently. </a:t>
            </a:r>
          </a:p>
        </p:txBody>
      </p:sp>
    </p:spTree>
    <p:extLst>
      <p:ext uri="{BB962C8B-B14F-4D97-AF65-F5344CB8AC3E}">
        <p14:creationId xmlns:p14="http://schemas.microsoft.com/office/powerpoint/2010/main" val="3373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0"/>
            <a:ext cx="4941466" cy="667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48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All Environmental Systems Consist of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Matter</a:t>
            </a:r>
            <a:r>
              <a:rPr lang="en-US" dirty="0"/>
              <a:t> is anything that occupies space and has mass</a:t>
            </a:r>
          </a:p>
          <a:p>
            <a:r>
              <a:rPr lang="en-US" dirty="0">
                <a:solidFill>
                  <a:srgbClr val="FFFF00"/>
                </a:solidFill>
              </a:rPr>
              <a:t>Law of conservation of matter </a:t>
            </a:r>
            <a:r>
              <a:rPr lang="en-US" dirty="0"/>
              <a:t>(nutrients recycled)</a:t>
            </a:r>
          </a:p>
          <a:p>
            <a:r>
              <a:rPr lang="en-US" dirty="0">
                <a:solidFill>
                  <a:srgbClr val="FFFF00"/>
                </a:solidFill>
              </a:rPr>
              <a:t>Mass</a:t>
            </a:r>
            <a:r>
              <a:rPr lang="en-US" dirty="0"/>
              <a:t> is the amount of matter (mass </a:t>
            </a:r>
            <a:r>
              <a:rPr lang="en-US" dirty="0" err="1"/>
              <a:t>vs</a:t>
            </a:r>
            <a:r>
              <a:rPr lang="en-US" dirty="0"/>
              <a:t> weight)</a:t>
            </a:r>
          </a:p>
          <a:p>
            <a:r>
              <a:rPr lang="en-US" dirty="0"/>
              <a:t>Smallest piece of matter is the </a:t>
            </a:r>
            <a:r>
              <a:rPr lang="en-US" dirty="0">
                <a:solidFill>
                  <a:srgbClr val="FFFF00"/>
                </a:solidFill>
              </a:rPr>
              <a:t>atom</a:t>
            </a:r>
            <a:r>
              <a:rPr lang="en-US" dirty="0"/>
              <a:t> (the smallest particle that can contain the chemical properties of an element)</a:t>
            </a:r>
          </a:p>
          <a:p>
            <a:r>
              <a:rPr lang="en-US" dirty="0">
                <a:solidFill>
                  <a:srgbClr val="FFFF00"/>
                </a:solidFill>
              </a:rPr>
              <a:t>Element</a:t>
            </a:r>
            <a:r>
              <a:rPr lang="en-US" dirty="0"/>
              <a:t> is a substance composed of atoms that cannot be broken down into simpler components</a:t>
            </a:r>
          </a:p>
          <a:p>
            <a:r>
              <a:rPr lang="en-US" dirty="0"/>
              <a:t>Organized on periodic table </a:t>
            </a:r>
          </a:p>
          <a:p>
            <a:r>
              <a:rPr lang="en-US" dirty="0">
                <a:solidFill>
                  <a:srgbClr val="FFFF00"/>
                </a:solidFill>
              </a:rPr>
              <a:t>Molecules</a:t>
            </a:r>
            <a:r>
              <a:rPr lang="en-US" dirty="0"/>
              <a:t> are substances with more than one atom</a:t>
            </a:r>
          </a:p>
          <a:p>
            <a:r>
              <a:rPr lang="en-US" dirty="0">
                <a:solidFill>
                  <a:srgbClr val="FFFF00"/>
                </a:solidFill>
              </a:rPr>
              <a:t>Compounds </a:t>
            </a:r>
            <a:r>
              <a:rPr lang="en-US" dirty="0"/>
              <a:t>are molecules that contain more than one element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42" y="0"/>
            <a:ext cx="8633958" cy="690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r>
              <a:rPr lang="en-US" dirty="0"/>
              <a:t>Nucleus </a:t>
            </a:r>
          </a:p>
          <a:p>
            <a:pPr lvl="1"/>
            <a:r>
              <a:rPr lang="en-US" dirty="0"/>
              <a:t>Protons – positive and always the same for each element.  Number of protons = </a:t>
            </a:r>
            <a:r>
              <a:rPr lang="en-US" dirty="0">
                <a:solidFill>
                  <a:srgbClr val="FFFF00"/>
                </a:solidFill>
              </a:rPr>
              <a:t>atomic number</a:t>
            </a:r>
          </a:p>
          <a:p>
            <a:pPr lvl="1"/>
            <a:r>
              <a:rPr lang="en-US" dirty="0"/>
              <a:t>Neutrons – neutral charge (keep protons together)</a:t>
            </a:r>
          </a:p>
          <a:p>
            <a:pPr lvl="1"/>
            <a:r>
              <a:rPr lang="en-US" dirty="0"/>
              <a:t>Electrons – negative charge and orbit nucleus </a:t>
            </a:r>
          </a:p>
          <a:p>
            <a:r>
              <a:rPr lang="en-US" dirty="0">
                <a:solidFill>
                  <a:srgbClr val="FFFF00"/>
                </a:solidFill>
              </a:rPr>
              <a:t>Mass number </a:t>
            </a:r>
            <a:r>
              <a:rPr lang="en-US" dirty="0"/>
              <a:t>is the number of protons + the number of neutrons </a:t>
            </a:r>
          </a:p>
          <a:p>
            <a:r>
              <a:rPr lang="en-US" dirty="0"/>
              <a:t>Number of protons always constant in an element, but neutrons can change</a:t>
            </a:r>
          </a:p>
          <a:p>
            <a:r>
              <a:rPr lang="en-US" dirty="0"/>
              <a:t>Atoms with different numbers of neutrons are called </a:t>
            </a:r>
            <a:r>
              <a:rPr lang="en-US" dirty="0">
                <a:solidFill>
                  <a:srgbClr val="FFFF00"/>
                </a:solidFill>
              </a:rPr>
              <a:t>isotopes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747</TotalTime>
  <Words>1431</Words>
  <Application>Microsoft Office PowerPoint</Application>
  <PresentationFormat>On-screen Show (4:3)</PresentationFormat>
  <Paragraphs>141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Arial</vt:lpstr>
      <vt:lpstr>Book Antiqua</vt:lpstr>
      <vt:lpstr>Calibri</vt:lpstr>
      <vt:lpstr>Copperplate</vt:lpstr>
      <vt:lpstr>Lucida Grande</vt:lpstr>
      <vt:lpstr>Lucida Sans</vt:lpstr>
      <vt:lpstr>Palatino</vt:lpstr>
      <vt:lpstr>Times</vt:lpstr>
      <vt:lpstr>Times New Roman</vt:lpstr>
      <vt:lpstr>Wingdings</vt:lpstr>
      <vt:lpstr>Wingdings 2</vt:lpstr>
      <vt:lpstr>Wingdings 3</vt:lpstr>
      <vt:lpstr>Apex</vt:lpstr>
      <vt:lpstr>Chapter 2</vt:lpstr>
      <vt:lpstr>PowerPoint Presentation</vt:lpstr>
      <vt:lpstr>Mono Lake</vt:lpstr>
      <vt:lpstr>PowerPoint Presentation</vt:lpstr>
      <vt:lpstr>Earth is a single interconnected system</vt:lpstr>
      <vt:lpstr>PowerPoint Presentation</vt:lpstr>
      <vt:lpstr>All Environmental Systems Consist of Matter</vt:lpstr>
      <vt:lpstr>PowerPoint Presentation</vt:lpstr>
      <vt:lpstr>(Continued)</vt:lpstr>
      <vt:lpstr>PowerPoint Presentation</vt:lpstr>
      <vt:lpstr>Radioactivity</vt:lpstr>
      <vt:lpstr>Radioactivity</vt:lpstr>
      <vt:lpstr>PowerPoint Presentation</vt:lpstr>
      <vt:lpstr>Chemical Bonds</vt:lpstr>
      <vt:lpstr>PowerPoint Presentation</vt:lpstr>
      <vt:lpstr>Properties of Water</vt:lpstr>
      <vt:lpstr>PowerPoint Presentation</vt:lpstr>
      <vt:lpstr>Acids, Bases, and pH</vt:lpstr>
      <vt:lpstr>PowerPoint Presentation</vt:lpstr>
      <vt:lpstr>Chemical reactions and the conservation of matter</vt:lpstr>
      <vt:lpstr>Organic compounds</vt:lpstr>
      <vt:lpstr>PowerPoint Presentation</vt:lpstr>
      <vt:lpstr>Biological molecules and cells</vt:lpstr>
      <vt:lpstr>PowerPoint Presentation</vt:lpstr>
      <vt:lpstr>Energy is a fundamental component of environmental systems </vt:lpstr>
      <vt:lpstr>Forms of Energy</vt:lpstr>
      <vt:lpstr>Energy</vt:lpstr>
      <vt:lpstr>PowerPoint Presentation</vt:lpstr>
      <vt:lpstr>Laws of Thermodynamics</vt:lpstr>
      <vt:lpstr>PowerPoint Presentation</vt:lpstr>
      <vt:lpstr>Second law of thermodynamics</vt:lpstr>
      <vt:lpstr>Second law of thermodynamics</vt:lpstr>
      <vt:lpstr>PowerPoint Presentation</vt:lpstr>
      <vt:lpstr>PowerPoint Presentation</vt:lpstr>
      <vt:lpstr>steady states</vt:lpstr>
      <vt:lpstr>Systems show several defining properties</vt:lpstr>
      <vt:lpstr>Negative feedback loop </vt:lpstr>
      <vt:lpstr>Positive feedback loop</vt:lpstr>
      <vt:lpstr>The Florida Everglades</vt:lpstr>
      <vt:lpstr>Everglades Management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waggenhe</dc:creator>
  <cp:lastModifiedBy>Brandon Dillman</cp:lastModifiedBy>
  <cp:revision>137</cp:revision>
  <dcterms:created xsi:type="dcterms:W3CDTF">2012-01-02T16:41:59Z</dcterms:created>
  <dcterms:modified xsi:type="dcterms:W3CDTF">2018-09-03T20:36:54Z</dcterms:modified>
</cp:coreProperties>
</file>